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D322ECB-2CD0-40B9-BB5D-40692895E1DB}">
  <a:tblStyle styleId="{3D322ECB-2CD0-40B9-BB5D-40692895E1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d09bd1c05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d09bd1c05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d09bd1c05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d09bd1c05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09bd1c05c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09bd1c05c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d09bd1c05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d09bd1c05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09bd1c05c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d09bd1c05c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09bd1c05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09bd1c05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d09bd1c05c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d09bd1c05c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d09bd1c05c_4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d09bd1c05c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d09bd1c05c_14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d09bd1c05c_14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d09bd1c05c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d09bd1c05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d09bd1c05c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d09bd1c05c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d09bd1c05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d09bd1c05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4.jpg"/><Relationship Id="rId7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875950" y="134227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NLP Shared Task</a:t>
            </a:r>
            <a:endParaRPr sz="30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63425" y="2415075"/>
            <a:ext cx="3470700" cy="25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TEAM-8</a:t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Ravi Ghadia	- 17EC10045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Amrit Sahu - 17EC10066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Shubham Maheshwari - 17EC10055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Shivam Saxena - 17EC10054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Ritik Kumar - 17CS10044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6"/>
          <p:cNvSpPr txBox="1"/>
          <p:nvPr>
            <p:ph type="title"/>
          </p:nvPr>
        </p:nvSpPr>
        <p:spPr>
          <a:xfrm>
            <a:off x="10525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Experiments</a:t>
            </a:r>
            <a:endParaRPr b="1"/>
          </a:p>
        </p:txBody>
      </p:sp>
      <p:sp>
        <p:nvSpPr>
          <p:cNvPr id="290" name="Google Shape;290;p26"/>
          <p:cNvSpPr/>
          <p:nvPr/>
        </p:nvSpPr>
        <p:spPr>
          <a:xfrm>
            <a:off x="1182775" y="1054225"/>
            <a:ext cx="1992000" cy="131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BERT</a:t>
            </a:r>
            <a:r>
              <a:rPr lang="en-GB" sz="1600">
                <a:latin typeface="Lato"/>
                <a:ea typeface="Lato"/>
                <a:cs typeface="Lato"/>
                <a:sym typeface="Lato"/>
              </a:rPr>
              <a:t>-based contextual model</a:t>
            </a:r>
            <a:endParaRPr u="sng"/>
          </a:p>
        </p:txBody>
      </p:sp>
      <p:sp>
        <p:nvSpPr>
          <p:cNvPr id="291" name="Google Shape;291;p26"/>
          <p:cNvSpPr/>
          <p:nvPr/>
        </p:nvSpPr>
        <p:spPr>
          <a:xfrm>
            <a:off x="5836825" y="1054225"/>
            <a:ext cx="1992000" cy="131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6"/>
          <p:cNvSpPr/>
          <p:nvPr/>
        </p:nvSpPr>
        <p:spPr>
          <a:xfrm>
            <a:off x="3576000" y="2692650"/>
            <a:ext cx="1992000" cy="1497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6"/>
          <p:cNvSpPr txBox="1"/>
          <p:nvPr/>
        </p:nvSpPr>
        <p:spPr>
          <a:xfrm>
            <a:off x="5989675" y="1250125"/>
            <a:ext cx="1686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Tree-based non-contextual model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6"/>
          <p:cNvSpPr txBox="1"/>
          <p:nvPr/>
        </p:nvSpPr>
        <p:spPr>
          <a:xfrm>
            <a:off x="3728850" y="2806650"/>
            <a:ext cx="1686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Feature Selection and hyperparameter tuning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9" name="Google Shape;299;p27"/>
          <p:cNvGraphicFramePr/>
          <p:nvPr/>
        </p:nvGraphicFramePr>
        <p:xfrm>
          <a:off x="1085950" y="698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{3D322ECB-2CD0-40B9-BB5D-40692895E1DB}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704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Model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Feature Vector Description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Pearson Corr. Coeff on Multi Trial Data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Pearson Corr. Coeff on Single Trial Data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0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MLP Regressor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Only BERT-embedding (last 4 average)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0.7011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0.6972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MLP Regressor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Only BERT-embedding (last 4 concat)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0.7241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0.712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MLP Regressor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BERT-embedding + 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0.7389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0.737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MLP Classifier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BERT-embedding + 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0.6412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0.6714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MLP Ordinal Classifier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BERT-embedding + 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0.7454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0.7433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XGBoost Regressor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-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0.7132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AdaBoost Regressor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-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0.6935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0" name="Google Shape;300;p27"/>
          <p:cNvSpPr/>
          <p:nvPr/>
        </p:nvSpPr>
        <p:spPr>
          <a:xfrm>
            <a:off x="5336225" y="2519777"/>
            <a:ext cx="578100" cy="2301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7"/>
          <p:cNvSpPr/>
          <p:nvPr/>
        </p:nvSpPr>
        <p:spPr>
          <a:xfrm>
            <a:off x="7114800" y="2519777"/>
            <a:ext cx="578100" cy="2301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7"/>
          <p:cNvSpPr/>
          <p:nvPr/>
        </p:nvSpPr>
        <p:spPr>
          <a:xfrm>
            <a:off x="5336225" y="3405502"/>
            <a:ext cx="578100" cy="2301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7"/>
          <p:cNvSpPr/>
          <p:nvPr/>
        </p:nvSpPr>
        <p:spPr>
          <a:xfrm>
            <a:off x="7114800" y="3405502"/>
            <a:ext cx="578100" cy="2301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8" name="Google Shape;308;p28"/>
          <p:cNvGraphicFramePr/>
          <p:nvPr/>
        </p:nvGraphicFramePr>
        <p:xfrm>
          <a:off x="1106475" y="647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{3D322ECB-2CD0-40B9-BB5D-40692895E1DB}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632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Model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Feature Vector Description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Pearson Corr. Coeff on Multi Trial Data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Pearson Corr. Coeff on Single Trial Data</a:t>
                      </a:r>
                      <a:endParaRPr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0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GradientBoosting Regressor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-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0.7436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XGBoost Regressor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Word2Vec + 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0.7419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0.7275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AdaBoost Regressor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Word2Vec + 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0.7174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0.6985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GradientBoosting Regressor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Word2Vec + 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0.7501</a:t>
                      </a:r>
                      <a:endParaRPr b="1"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0.7678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Stacking Regressor (XGBoost, AdaBoost, GradientBoosting)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Word2Vec + 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0.7587</a:t>
                      </a:r>
                      <a:endParaRPr b="1"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0.756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Ensemble of Stacking Regressor and MLP-Ordinal Classifier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BERT-Embedding + Word2Vec + 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0.7867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0.7603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Ensemble of GradientBoosting Regressor and MLP-Ordinal Classifier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BERT-Embedding + Word2Vec + Hand-crafted features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0.7524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l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0.796</a:t>
                      </a:r>
                      <a:endParaRPr sz="1000">
                        <a:solidFill>
                          <a:schemeClr val="lt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25400" marB="25400" marR="25400" marL="25400" anchor="b">
                    <a:lnL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9" name="Google Shape;309;p28"/>
          <p:cNvSpPr/>
          <p:nvPr/>
        </p:nvSpPr>
        <p:spPr>
          <a:xfrm>
            <a:off x="5324175" y="3331800"/>
            <a:ext cx="578100" cy="1806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8"/>
          <p:cNvSpPr/>
          <p:nvPr/>
        </p:nvSpPr>
        <p:spPr>
          <a:xfrm>
            <a:off x="7130475" y="2866875"/>
            <a:ext cx="578100" cy="1806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8"/>
          <p:cNvSpPr/>
          <p:nvPr/>
        </p:nvSpPr>
        <p:spPr>
          <a:xfrm>
            <a:off x="5324175" y="3774725"/>
            <a:ext cx="578100" cy="1806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8"/>
          <p:cNvSpPr/>
          <p:nvPr/>
        </p:nvSpPr>
        <p:spPr>
          <a:xfrm>
            <a:off x="7130475" y="4328450"/>
            <a:ext cx="578100" cy="1806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Results and Discussions</a:t>
            </a:r>
            <a:endParaRPr b="1"/>
          </a:p>
        </p:txBody>
      </p:sp>
      <p:sp>
        <p:nvSpPr>
          <p:cNvPr id="318" name="Google Shape;318;p29"/>
          <p:cNvSpPr txBox="1"/>
          <p:nvPr>
            <p:ph idx="1" type="body"/>
          </p:nvPr>
        </p:nvSpPr>
        <p:spPr>
          <a:xfrm>
            <a:off x="995850" y="1108775"/>
            <a:ext cx="7589100" cy="34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    From the pearson’s correlation scores, we infer that: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Inclusion of hand-crafted feature vector improves the score as compared to only Bert-Embeddings. 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Including Word2Vec with the hand-crafted feature vector increases the score.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For the single-word prediction task, Gradient Boosting Regressor worked better than others.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For the multi-word prediction task, Stacking Regressor combining XGBoost, AdaBoost and Gradient Boosting seemed to perform better.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The best overall performance was found using a weighted ensemble of the contextual and non-contextual model outputs.</a:t>
            </a:r>
            <a:endParaRPr sz="1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These results clearly show that both contextual and non-contextual features are strong contingents in determining the complexity of a word</a:t>
            </a:r>
            <a:r>
              <a:rPr b="1" lang="en-GB" sz="1400"/>
              <a:t>/</a:t>
            </a:r>
            <a:r>
              <a:rPr lang="en-GB" sz="1400"/>
              <a:t>phrase.</a:t>
            </a:r>
            <a:endParaRPr sz="1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0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Thank You :)</a:t>
            </a:r>
            <a:endParaRPr sz="3600"/>
          </a:p>
        </p:txBody>
      </p:sp>
      <p:grpSp>
        <p:nvGrpSpPr>
          <p:cNvPr id="324" name="Google Shape;324;p30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25" name="Google Shape;325;p3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3" name="Google Shape;333;p30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0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5" name="Google Shape;335;p30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36" name="Google Shape;336;p3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0" name="Google Shape;340;p30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0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2" name="Google Shape;342;p30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43" name="Google Shape;343;p3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7" name="Google Shape;347;p30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48" name="Google Shape;348;p30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9" name="Google Shape;349;p30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50" name="Google Shape;350;p3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" name="Google Shape;354;p30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55" name="Google Shape;355;p3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" name="Google Shape;356;p3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57" name="Google Shape;357;p3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59" name="Google Shape;359;p30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60" name="Google Shape;360;p30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61" name="Google Shape;361;p30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9" name="Google Shape;369;p30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2898275" y="457200"/>
            <a:ext cx="345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813625" y="1703700"/>
            <a:ext cx="57594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Lexical Complexity Prediction (LCP) of Single words and Multi Word Expressions (MWEs) on the Complex (MWEs) on the CompLex (Shardlow et al., 2020), a multi-domain English database annotated with a 5-point Likert scale of 1-5.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469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Introduction</a:t>
            </a:r>
            <a:endParaRPr b="1"/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362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1362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Predicting word complexity is useful in many applications such as text </a:t>
            </a:r>
            <a:r>
              <a:rPr lang="en-GB">
                <a:solidFill>
                  <a:srgbClr val="FFFFFF"/>
                </a:solidFill>
              </a:rPr>
              <a:t>simplification</a:t>
            </a:r>
            <a:r>
              <a:rPr lang="en-GB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277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30400" y="2277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Important aspects that led to our solution of problem are :</a:t>
            </a:r>
            <a:endParaRPr>
              <a:solidFill>
                <a:srgbClr val="FFFFFF"/>
              </a:solidFill>
            </a:endParaRPr>
          </a:p>
          <a:p>
            <a:pPr indent="-311150" lvl="0" marL="914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➢"/>
            </a:pPr>
            <a:r>
              <a:rPr lang="en-GB">
                <a:solidFill>
                  <a:srgbClr val="FFFFFF"/>
                </a:solidFill>
              </a:rPr>
              <a:t>Word as a single entity  may vary in complexity, irrespective of content surrounding it.</a:t>
            </a:r>
            <a:endParaRPr>
              <a:solidFill>
                <a:srgbClr val="FFFFFF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➢"/>
            </a:pPr>
            <a:r>
              <a:rPr lang="en-GB">
                <a:solidFill>
                  <a:srgbClr val="FFFFFF"/>
                </a:solidFill>
              </a:rPr>
              <a:t>Same tokens can have different </a:t>
            </a:r>
            <a:r>
              <a:rPr lang="en-GB">
                <a:solidFill>
                  <a:srgbClr val="FFFFFF"/>
                </a:solidFill>
              </a:rPr>
              <a:t>definitions</a:t>
            </a:r>
            <a:r>
              <a:rPr lang="en-GB">
                <a:solidFill>
                  <a:srgbClr val="FFFFFF"/>
                </a:solidFill>
              </a:rPr>
              <a:t> depending on the context.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8781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2030400" y="3954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Attempts  to represent each word as a vector that </a:t>
            </a:r>
            <a:r>
              <a:rPr lang="en-GB">
                <a:solidFill>
                  <a:srgbClr val="FFFFFF"/>
                </a:solidFill>
              </a:rPr>
              <a:t>contains both context and stand alone complexity factors and then process it using standard Neural Networks and Tree-based Regressor framework.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/>
        </p:nvSpPr>
        <p:spPr>
          <a:xfrm>
            <a:off x="2819400" y="3048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Approach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752600" y="1066800"/>
            <a:ext cx="6252300" cy="3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Used a dual-model based approach with motives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62549" lvl="0" marL="179999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❖"/>
            </a:pPr>
            <a:r>
              <a:rPr b="1" lang="en-GB" sz="13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Tree-Based Ensemble Regressor</a:t>
            </a:r>
            <a:endParaRPr b="1" sz="13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450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Motive for this is that the </a:t>
            </a:r>
            <a:r>
              <a:rPr lang="en-GB" sz="11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complexity of the target word can be inferred by considering its structural information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Capture information about the token which is independent of its surrounding context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68899" lvl="0" marL="179999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❖"/>
            </a:pPr>
            <a:r>
              <a:rPr b="1" lang="en-GB" sz="13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BERT-Based Ordinal Classifier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4500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 capture the contextual information from the surrounding word of the target token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4500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Took hidden states from the last 4 hidden layers of the Bert as the final embedding for the target token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/>
        </p:nvSpPr>
        <p:spPr>
          <a:xfrm>
            <a:off x="2168475" y="381000"/>
            <a:ext cx="5479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Feature Vector for Regressor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p21"/>
          <p:cNvSpPr txBox="1"/>
          <p:nvPr/>
        </p:nvSpPr>
        <p:spPr>
          <a:xfrm>
            <a:off x="1676400" y="1371600"/>
            <a:ext cx="6252300" cy="26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Constructed </a:t>
            </a: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Handmade</a:t>
            </a: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feature vector for each target token taking into account several structural, syntactic as well statistical aspects of the target token.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Trained a Word2Vec model over the combined corpus 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Concatenated hand-made features with the Word2Vec vector of the target token and fed to the regressor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Some of the hand-features used are word frequency,  relative frequency,  word length, lemmatized length, hypernym and hyponym similarity, number of hypernym and hyponym, average child synonyms. 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1297500" y="393750"/>
            <a:ext cx="70389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Important</a:t>
            </a:r>
            <a:r>
              <a:rPr lang="en-GB"/>
              <a:t> Hand-Crafted Features</a:t>
            </a:r>
            <a:endParaRPr/>
          </a:p>
        </p:txBody>
      </p:sp>
      <p:sp>
        <p:nvSpPr>
          <p:cNvPr id="264" name="Google Shape;264;p22"/>
          <p:cNvSpPr txBox="1"/>
          <p:nvPr>
            <p:ph idx="1" type="body"/>
          </p:nvPr>
        </p:nvSpPr>
        <p:spPr>
          <a:xfrm>
            <a:off x="1297500" y="1151650"/>
            <a:ext cx="7038900" cy="3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-GB"/>
              <a:t>Relative Word Frequency :  exp(-(ub_freq - word_freq)/(ub_freq - lb_freq)) where ub_freq,lb_freq denote the frequency of the least common and most common synonym of the word.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-GB"/>
              <a:t>Lemmatized Word Length : To consider complexity added by Derivational morphology. For example </a:t>
            </a:r>
            <a:r>
              <a:rPr lang="en-GB"/>
              <a:t>govern</a:t>
            </a:r>
            <a:r>
              <a:rPr lang="en-GB"/>
              <a:t> and government have different meanings.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-GB"/>
              <a:t>Hypernym and Hyponym similarity : to measure how specific or generic a word is.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-GB"/>
              <a:t>Complexity</a:t>
            </a:r>
            <a:r>
              <a:rPr lang="en-GB"/>
              <a:t> of the </a:t>
            </a:r>
            <a:r>
              <a:rPr lang="en-GB"/>
              <a:t>Dependency</a:t>
            </a:r>
            <a:r>
              <a:rPr lang="en-GB"/>
              <a:t> </a:t>
            </a:r>
            <a:r>
              <a:rPr lang="en-GB"/>
              <a:t>parse</a:t>
            </a:r>
            <a:r>
              <a:rPr lang="en-GB"/>
              <a:t> tree : Count of synonyms of the parent and children of the target word was used.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Model Architecture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3"/>
          <p:cNvSpPr txBox="1"/>
          <p:nvPr>
            <p:ph idx="1" type="body"/>
          </p:nvPr>
        </p:nvSpPr>
        <p:spPr>
          <a:xfrm>
            <a:off x="1297500" y="1249275"/>
            <a:ext cx="7038900" cy="3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GB" sz="1400"/>
              <a:t>We have used a dual model approach to model both contextual and non-contextual information about the target token to predict it’s lexical complexity. 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GB" sz="1400"/>
              <a:t>Ordinal Classifier has been used with the BERT-based model.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GB" sz="1400"/>
              <a:t>Ordinal Classification proved to be practically doing better than regression because it could predict very low complexity values as well due to its nature of prediction of a particular bin first along with a slight displacement from centre of the bin to give a real valued complexity score.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GB" sz="1400"/>
              <a:t>The nature of regression lets it to predict more of average values to minimise mse, so it could never predict scores below 0.2 and was predicting scores in a range of 0.2-0.5.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GB" sz="1400"/>
              <a:t>This flaw of regression can be understood from a thought experiment of trying to fit a straight line to samples derived from a step function.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213" y="1438275"/>
            <a:ext cx="3343275" cy="22669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4"/>
          <p:cNvSpPr txBox="1"/>
          <p:nvPr/>
        </p:nvSpPr>
        <p:spPr>
          <a:xfrm>
            <a:off x="569550" y="3808600"/>
            <a:ext cx="352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Histogram of complexity values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4"/>
          <p:cNvSpPr txBox="1"/>
          <p:nvPr/>
        </p:nvSpPr>
        <p:spPr>
          <a:xfrm>
            <a:off x="4144675" y="1148200"/>
            <a:ext cx="4835400" cy="3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➢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 ordinal classification we decided to break the space of real line 0 to 1 into 10 bins representing 10 classes.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➢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complexity value range are as follows: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 0: [0,1/18), Class 1: [1/18,3/18) and so on until Class 9: [17/18,1).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➢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 vector representation: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 0: [0,0,0,0,0,0,0,0,0]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 1: [1,0,0,0,0,0,0,0,0]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 2: [1,1,0,0,0,0,0,0,0]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 9: [1,1,1,1,1,1,1,1,1]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➢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Conversion of model output to complexity score: [0.9,0.99,0.01,0.01,0.01,0,0,0,0], which after thresholding becomes [0.9,0.99,0,0,0,0,0,0,0], which will be mapped to: (0.9+0.99)/9 = 0.21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8" name="Google Shape;278;p24"/>
          <p:cNvSpPr txBox="1"/>
          <p:nvPr>
            <p:ph type="title"/>
          </p:nvPr>
        </p:nvSpPr>
        <p:spPr>
          <a:xfrm>
            <a:off x="1260150" y="318125"/>
            <a:ext cx="7038900" cy="7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Ordinal Classification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>
            <p:ph idx="1" type="body"/>
          </p:nvPr>
        </p:nvSpPr>
        <p:spPr>
          <a:xfrm>
            <a:off x="5692325" y="2069700"/>
            <a:ext cx="2905500" cy="10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500"/>
              <a:t>The Dual Model Architecture</a:t>
            </a:r>
            <a:endParaRPr sz="2500"/>
          </a:p>
        </p:txBody>
      </p:sp>
      <p:pic>
        <p:nvPicPr>
          <p:cNvPr id="284" name="Google Shape;28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400" y="327725"/>
            <a:ext cx="5385925" cy="448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